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58" r:id="rId4"/>
    <p:sldId id="259" r:id="rId5"/>
    <p:sldId id="260" r:id="rId6"/>
    <p:sldId id="280" r:id="rId7"/>
    <p:sldId id="261" r:id="rId8"/>
    <p:sldId id="262" r:id="rId9"/>
    <p:sldId id="264" r:id="rId10"/>
    <p:sldId id="263" r:id="rId11"/>
    <p:sldId id="265" r:id="rId12"/>
    <p:sldId id="273" r:id="rId13"/>
    <p:sldId id="266" r:id="rId14"/>
    <p:sldId id="272" r:id="rId15"/>
    <p:sldId id="267" r:id="rId16"/>
    <p:sldId id="268" r:id="rId17"/>
    <p:sldId id="269" r:id="rId18"/>
    <p:sldId id="279" r:id="rId19"/>
    <p:sldId id="275" r:id="rId20"/>
    <p:sldId id="276" r:id="rId21"/>
    <p:sldId id="271" r:id="rId22"/>
    <p:sldId id="281" r:id="rId23"/>
    <p:sldId id="274" r:id="rId24"/>
    <p:sldId id="282" r:id="rId25"/>
    <p:sldId id="277" r:id="rId26"/>
    <p:sldId id="278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bw" frameSlides="1"/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02"/>
    <p:restoredTop sz="95890" autoAdjust="0"/>
  </p:normalViewPr>
  <p:slideViewPr>
    <p:cSldViewPr>
      <p:cViewPr varScale="1">
        <p:scale>
          <a:sx n="109" d="100"/>
          <a:sy n="109" d="100"/>
        </p:scale>
        <p:origin x="49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74601-3C15-C849-934A-D3B51362CB3A}" type="datetimeFigureOut">
              <a:rPr lang="en-US" smtClean="0"/>
              <a:t>7/15/18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E5B1D-BE54-7545-ABE7-B8CCFC976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559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6CA864-7BE4-664F-B69A-F275AE58EDDE}" type="datetimeFigureOut">
              <a:rPr lang="en-US" smtClean="0"/>
              <a:t>7/15/18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D1ED8-3C9F-0749-91CF-4C82F25CE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72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D1ED8-3C9F-0749-91CF-4C82F25CEE1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44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16556-F221-6B4A-941B-C4D5E89A56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74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8CDB4-73E0-F449-8197-52C89BA2DC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18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DF34A-A5BC-3C4A-95B7-3236D14BB8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59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D3503-C020-CD4B-BF6D-3DAB6B076F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74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2F09D-1D5D-E640-9131-07ADF02E5D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50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923BF-0F1B-BD4D-9C7C-B519A1AF0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70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F3FB7-4444-5641-9266-5DEED5BD2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987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59828-B2EB-2A4C-A94D-BEA8D363E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3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3A76C-7820-154F-80CA-E04A29777C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79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906BB-6978-DD4D-8858-DAC14037CA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65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43C49-99BB-A24A-B791-488380824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81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39D57118-4C32-8A46-AAC1-B8BB302803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/>
          <a:ea typeface="+mj-ea"/>
          <a:cs typeface="Comic Sans M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Comic Sans MS"/>
          <a:ea typeface="+mn-ea"/>
          <a:cs typeface="Comic Sans M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Comic Sans MS"/>
          <a:ea typeface="+mn-ea"/>
          <a:cs typeface="Comic Sans M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Comic Sans MS"/>
          <a:ea typeface="+mn-ea"/>
          <a:cs typeface="Comic Sans M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Comic Sans MS"/>
          <a:ea typeface="+mn-ea"/>
          <a:cs typeface="Comic Sans M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omic Sans MS"/>
          <a:ea typeface="+mn-ea"/>
          <a:cs typeface="Comic Sans M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epubs.siam.org/doi/abs/10.1137/050623280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28.emf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12" Type="http://schemas.openxmlformats.org/officeDocument/2006/relationships/image" Target="../media/image27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11" Type="http://schemas.openxmlformats.org/officeDocument/2006/relationships/image" Target="../media/image26.emf"/><Relationship Id="rId5" Type="http://schemas.openxmlformats.org/officeDocument/2006/relationships/image" Target="../media/image20.emf"/><Relationship Id="rId10" Type="http://schemas.openxmlformats.org/officeDocument/2006/relationships/image" Target="../media/image25.emf"/><Relationship Id="rId4" Type="http://schemas.openxmlformats.org/officeDocument/2006/relationships/image" Target="../media/image19.emf"/><Relationship Id="rId9" Type="http://schemas.openxmlformats.org/officeDocument/2006/relationships/image" Target="../media/image24.emf"/><Relationship Id="rId14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130425"/>
            <a:ext cx="84582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/>
              <a:t>Chapter 5</a:t>
            </a:r>
            <a:br>
              <a:rPr lang="en-US" b="1" dirty="0"/>
            </a:br>
            <a:r>
              <a:rPr lang="en-US" b="1" dirty="0"/>
              <a:t>Ordering Search Results</a:t>
            </a:r>
            <a:endParaRPr lang="en-US" dirty="0">
              <a:latin typeface="Comic Sans MS" charset="0"/>
              <a:cs typeface="+mj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How does Google rank webpages? </a:t>
            </a:r>
          </a:p>
          <a:p>
            <a:pPr eaLnBrk="1" hangingPunct="1">
              <a:defRPr/>
            </a:pP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>
                <a:solidFill>
                  <a:srgbClr val="0000FF"/>
                </a:solidFill>
              </a:rPr>
              <a:t>Importance score</a:t>
            </a:r>
            <a:r>
              <a:rPr lang="en-US" sz="2000" dirty="0"/>
              <a:t>: measuring how important a webpage is, </a:t>
            </a:r>
            <a:r>
              <a:rPr lang="en-US" sz="2000" b="1" dirty="0">
                <a:solidFill>
                  <a:srgbClr val="0000FF"/>
                </a:solidFill>
              </a:rPr>
              <a:t>irrespective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b="1" dirty="0">
                <a:solidFill>
                  <a:srgbClr val="0000FF"/>
                </a:solidFill>
              </a:rPr>
              <a:t>of</a:t>
            </a:r>
            <a:r>
              <a:rPr lang="en-US" sz="2000" dirty="0"/>
              <a:t> </a:t>
            </a:r>
            <a:r>
              <a:rPr lang="en-US" sz="2000" u="sng" dirty="0"/>
              <a:t>content on page</a:t>
            </a:r>
            <a:r>
              <a:rPr lang="en-US" sz="2000" dirty="0"/>
              <a:t> and </a:t>
            </a:r>
            <a:r>
              <a:rPr lang="en-US" sz="2000" u="sng" dirty="0"/>
              <a:t>text in search</a:t>
            </a:r>
            <a:r>
              <a:rPr lang="en-US" sz="2000" dirty="0"/>
              <a:t> </a:t>
            </a:r>
          </a:p>
          <a:p>
            <a:r>
              <a:rPr lang="en-US" sz="2000" dirty="0"/>
              <a:t>How </a:t>
            </a:r>
            <a:r>
              <a:rPr lang="en-US" sz="2000" b="1" dirty="0"/>
              <a:t>importance scores</a:t>
            </a:r>
            <a:r>
              <a:rPr lang="en-US" sz="2000" dirty="0"/>
              <a:t> are determined? </a:t>
            </a:r>
          </a:p>
          <a:p>
            <a:r>
              <a:rPr lang="en-US" sz="2000" dirty="0"/>
              <a:t>Involves looking at </a:t>
            </a:r>
            <a:r>
              <a:rPr lang="en-US" sz="2000" b="1" dirty="0"/>
              <a:t>network of webpages </a:t>
            </a:r>
            <a:r>
              <a:rPr lang="en-US" sz="2000" dirty="0"/>
              <a:t>(termed </a:t>
            </a:r>
            <a:r>
              <a:rPr lang="en-US" sz="2000" dirty="0" err="1"/>
              <a:t>webgraph</a:t>
            </a:r>
            <a:r>
              <a:rPr lang="en-US" sz="2000" dirty="0"/>
              <a:t>) that is induced by </a:t>
            </a:r>
            <a:r>
              <a:rPr lang="en-US" sz="2000" b="1" dirty="0">
                <a:solidFill>
                  <a:srgbClr val="0000FF"/>
                </a:solidFill>
              </a:rPr>
              <a:t>hyperlinks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connecting pages to each other to form the Web in the first place</a:t>
            </a:r>
          </a:p>
          <a:p>
            <a:r>
              <a:rPr lang="en-US" sz="2000" dirty="0"/>
              <a:t>Importance of each page will </a:t>
            </a:r>
            <a:r>
              <a:rPr lang="en-US" sz="2000" b="1" dirty="0"/>
              <a:t>not</a:t>
            </a:r>
            <a:r>
              <a:rPr lang="en-US" sz="2000" dirty="0"/>
              <a:t> change depending on search query entered by user, nor based on content that is contained on page</a:t>
            </a:r>
          </a:p>
          <a:p>
            <a:r>
              <a:rPr lang="en-US" sz="2000" dirty="0"/>
              <a:t>Instead, it is based entirely on </a:t>
            </a:r>
            <a:r>
              <a:rPr lang="en-US" sz="2000" b="1" dirty="0">
                <a:solidFill>
                  <a:srgbClr val="0000FF"/>
                </a:solidFill>
              </a:rPr>
              <a:t>structure of graph </a:t>
            </a:r>
            <a:r>
              <a:rPr lang="en-US" sz="2000" dirty="0"/>
              <a:t>showing how webpages point to each other </a:t>
            </a:r>
          </a:p>
          <a:p>
            <a:r>
              <a:rPr lang="en-US" sz="2000" dirty="0"/>
              <a:t>Google search engine employs its own algorithm – </a:t>
            </a:r>
            <a:r>
              <a:rPr lang="en-US" sz="2000" b="1" dirty="0">
                <a:solidFill>
                  <a:srgbClr val="0000FF"/>
                </a:solidFill>
              </a:rPr>
              <a:t>PageRank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– which solves a huge </a:t>
            </a:r>
            <a:r>
              <a:rPr lang="en-US" sz="2000" b="1" dirty="0"/>
              <a:t>system of equations </a:t>
            </a:r>
            <a:r>
              <a:rPr lang="en-US" sz="2000" dirty="0"/>
              <a:t>to determine </a:t>
            </a:r>
            <a:r>
              <a:rPr lang="en-US" sz="2000" b="1" dirty="0"/>
              <a:t>importance</a:t>
            </a:r>
            <a:r>
              <a:rPr lang="en-US" sz="2000" dirty="0"/>
              <a:t> of each page, and then </a:t>
            </a:r>
            <a:r>
              <a:rPr lang="en-US" sz="2000" b="1" dirty="0"/>
              <a:t>ranks</a:t>
            </a:r>
            <a:r>
              <a:rPr lang="en-US" sz="2000" dirty="0"/>
              <a:t> results from highest to lowest importance</a:t>
            </a:r>
          </a:p>
          <a:p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971800" y="2514600"/>
            <a:ext cx="14478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7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and </a:t>
            </a:r>
            <a:r>
              <a:rPr lang="en-US" dirty="0" err="1"/>
              <a:t>Webgraph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/>
          <a:lstStyle/>
          <a:p>
            <a:r>
              <a:rPr lang="en-US" dirty="0"/>
              <a:t>Webpages are connected to one another through </a:t>
            </a:r>
            <a:r>
              <a:rPr lang="en-US" b="1" dirty="0"/>
              <a:t>hyperlinks </a:t>
            </a:r>
          </a:p>
          <a:p>
            <a:r>
              <a:rPr lang="en-US" dirty="0"/>
              <a:t>Connections between webpages can be represented succinctly using a </a:t>
            </a:r>
            <a:r>
              <a:rPr lang="en-US" b="1" dirty="0"/>
              <a:t>graph </a:t>
            </a:r>
          </a:p>
          <a:p>
            <a:r>
              <a:rPr lang="en-US" dirty="0"/>
              <a:t>Graph = ({nodes}, {edges})</a:t>
            </a:r>
          </a:p>
          <a:p>
            <a:r>
              <a:rPr lang="en-US" dirty="0" err="1"/>
              <a:t>Webgraph</a:t>
            </a:r>
            <a:endParaRPr lang="en-US" dirty="0"/>
          </a:p>
          <a:p>
            <a:pPr lvl="1"/>
            <a:r>
              <a:rPr lang="en-US" dirty="0"/>
              <a:t>node = webpage</a:t>
            </a:r>
          </a:p>
          <a:p>
            <a:pPr lvl="1"/>
            <a:r>
              <a:rPr lang="en-US" dirty="0"/>
              <a:t>(direct) link = indication of one page references another</a:t>
            </a:r>
          </a:p>
          <a:p>
            <a:r>
              <a:rPr lang="en-US" dirty="0" err="1"/>
              <a:t>Webgraph</a:t>
            </a:r>
            <a:r>
              <a:rPr lang="en-US" dirty="0"/>
              <a:t> encapsulate </a:t>
            </a:r>
            <a:r>
              <a:rPr lang="en-US" b="1" dirty="0">
                <a:solidFill>
                  <a:srgbClr val="0000FF"/>
                </a:solidFill>
              </a:rPr>
              <a:t>structure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of web’s connectivity</a:t>
            </a:r>
          </a:p>
          <a:p>
            <a:r>
              <a:rPr lang="en-US" dirty="0"/>
              <a:t>Structure of the entire Web?</a:t>
            </a:r>
          </a:p>
          <a:p>
            <a:pPr lvl="1"/>
            <a:r>
              <a:rPr lang="en-US" b="1" dirty="0"/>
              <a:t>sparse 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5194300" cy="4525963"/>
          </a:xfrm>
        </p:spPr>
        <p:txBody>
          <a:bodyPr/>
          <a:lstStyle/>
          <a:p>
            <a:r>
              <a:rPr lang="en-US" dirty="0"/>
              <a:t>What makes a page </a:t>
            </a:r>
            <a:r>
              <a:rPr lang="en-US" b="1" dirty="0"/>
              <a:t>importance</a:t>
            </a:r>
            <a:r>
              <a:rPr lang="en-US" dirty="0"/>
              <a:t>?</a:t>
            </a:r>
          </a:p>
          <a:p>
            <a:r>
              <a:rPr lang="en-US" dirty="0">
                <a:solidFill>
                  <a:srgbClr val="0000FF"/>
                </a:solidFill>
              </a:rPr>
              <a:t># of other nodes pointing to it</a:t>
            </a:r>
          </a:p>
          <a:p>
            <a:pPr lvl="1"/>
            <a:r>
              <a:rPr lang="en-US" dirty="0"/>
              <a:t>in-degree (# of incoming links)</a:t>
            </a:r>
          </a:p>
          <a:p>
            <a:r>
              <a:rPr lang="en-US" dirty="0"/>
              <a:t>In-degree of X = 2</a:t>
            </a:r>
          </a:p>
          <a:p>
            <a:r>
              <a:rPr lang="en-US" dirty="0"/>
              <a:t>In-degree of Y = 3</a:t>
            </a:r>
          </a:p>
          <a:p>
            <a:r>
              <a:rPr lang="en-US" dirty="0"/>
              <a:t>In-degree of Z = 2</a:t>
            </a:r>
          </a:p>
          <a:p>
            <a:r>
              <a:rPr lang="en-US" dirty="0"/>
              <a:t>In-degree of W = 1</a:t>
            </a:r>
          </a:p>
          <a:p>
            <a:endParaRPr lang="en-US" dirty="0"/>
          </a:p>
          <a:p>
            <a:r>
              <a:rPr lang="en-US" dirty="0"/>
              <a:t>In-degree </a:t>
            </a:r>
            <a:r>
              <a:rPr lang="en-US" b="1" dirty="0"/>
              <a:t>→</a:t>
            </a:r>
            <a:r>
              <a:rPr lang="en-US" dirty="0"/>
              <a:t> importance score</a:t>
            </a:r>
          </a:p>
          <a:p>
            <a:r>
              <a:rPr lang="en-US" dirty="0"/>
              <a:t>Good enough ???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603" y="1453781"/>
            <a:ext cx="2976034" cy="28194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331760" y="6198823"/>
            <a:ext cx="65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5105400" y="4338865"/>
            <a:ext cx="2528111" cy="2307306"/>
            <a:chOff x="5896826" y="4587723"/>
            <a:chExt cx="2528111" cy="2307306"/>
          </a:xfrm>
        </p:grpSpPr>
        <p:sp>
          <p:nvSpPr>
            <p:cNvPr id="6" name="Oval 5"/>
            <p:cNvSpPr/>
            <p:nvPr/>
          </p:nvSpPr>
          <p:spPr>
            <a:xfrm>
              <a:off x="5896826" y="4993778"/>
              <a:ext cx="374535" cy="35178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577165" y="4620470"/>
              <a:ext cx="374535" cy="35178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7326235" y="4587723"/>
              <a:ext cx="374535" cy="35178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050402" y="4938947"/>
              <a:ext cx="374535" cy="35178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951700" y="5792273"/>
              <a:ext cx="374535" cy="35178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951700" y="6537015"/>
              <a:ext cx="374535" cy="35178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785438" y="5980942"/>
              <a:ext cx="374535" cy="35178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8" idx="5"/>
              <a:endCxn id="12" idx="1"/>
            </p:cNvCxnSpPr>
            <p:nvPr/>
          </p:nvCxnSpPr>
          <p:spPr>
            <a:xfrm>
              <a:off x="6216511" y="5294048"/>
              <a:ext cx="790038" cy="54974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9" idx="4"/>
              <a:endCxn id="12" idx="0"/>
            </p:cNvCxnSpPr>
            <p:nvPr/>
          </p:nvCxnSpPr>
          <p:spPr>
            <a:xfrm>
              <a:off x="6764432" y="4972259"/>
              <a:ext cx="374535" cy="82001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0" idx="4"/>
              <a:endCxn id="12" idx="7"/>
            </p:cNvCxnSpPr>
            <p:nvPr/>
          </p:nvCxnSpPr>
          <p:spPr>
            <a:xfrm flipH="1">
              <a:off x="7271385" y="4939512"/>
              <a:ext cx="242117" cy="90427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1" idx="3"/>
              <a:endCxn id="12" idx="6"/>
            </p:cNvCxnSpPr>
            <p:nvPr/>
          </p:nvCxnSpPr>
          <p:spPr>
            <a:xfrm flipH="1">
              <a:off x="7326235" y="5239218"/>
              <a:ext cx="779017" cy="72894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2" idx="4"/>
              <a:endCxn id="13" idx="0"/>
            </p:cNvCxnSpPr>
            <p:nvPr/>
          </p:nvCxnSpPr>
          <p:spPr>
            <a:xfrm>
              <a:off x="7138967" y="6144061"/>
              <a:ext cx="0" cy="39295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2" idx="6"/>
              <a:endCxn id="15" idx="2"/>
            </p:cNvCxnSpPr>
            <p:nvPr/>
          </p:nvCxnSpPr>
          <p:spPr>
            <a:xfrm>
              <a:off x="7326235" y="5968167"/>
              <a:ext cx="459203" cy="18867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5" idx="3"/>
              <a:endCxn id="13" idx="7"/>
            </p:cNvCxnSpPr>
            <p:nvPr/>
          </p:nvCxnSpPr>
          <p:spPr>
            <a:xfrm flipH="1">
              <a:off x="7271385" y="6281213"/>
              <a:ext cx="568902" cy="30732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6982789" y="5795975"/>
              <a:ext cx="3353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003627" y="6556475"/>
              <a:ext cx="31451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108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Surfer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776" y="1600201"/>
            <a:ext cx="5029200" cy="3505199"/>
          </a:xfrm>
        </p:spPr>
        <p:txBody>
          <a:bodyPr/>
          <a:lstStyle/>
          <a:p>
            <a:r>
              <a:rPr lang="en-US" sz="2200" dirty="0"/>
              <a:t>A surfer is given a web page, and keeps </a:t>
            </a:r>
            <a:r>
              <a:rPr lang="en-US" sz="2200" b="1" dirty="0">
                <a:solidFill>
                  <a:srgbClr val="0000FF"/>
                </a:solidFill>
              </a:rPr>
              <a:t>clicking</a:t>
            </a:r>
            <a:r>
              <a:rPr lang="en-US" sz="2200" dirty="0"/>
              <a:t> on links </a:t>
            </a:r>
            <a:r>
              <a:rPr lang="en-US" sz="2200" b="1" dirty="0"/>
              <a:t>randomly:     </a:t>
            </a:r>
            <a:r>
              <a:rPr lang="en-US" sz="2200" dirty="0"/>
              <a:t>e.g., </a:t>
            </a:r>
            <a:r>
              <a:rPr lang="en-US" sz="2200" b="1" dirty="0"/>
              <a:t>A → D → E  </a:t>
            </a:r>
          </a:p>
          <a:p>
            <a:r>
              <a:rPr lang="en-US" sz="2200" dirty="0"/>
              <a:t>Surfer may eventually get bored and enter some other address (</a:t>
            </a:r>
            <a:r>
              <a:rPr lang="en-US" sz="2200" b="1" dirty="0"/>
              <a:t>F</a:t>
            </a:r>
            <a:r>
              <a:rPr lang="en-US" sz="2200" dirty="0"/>
              <a:t>) into browser </a:t>
            </a:r>
          </a:p>
          <a:p>
            <a:r>
              <a:rPr lang="en-US" sz="2200" dirty="0"/>
              <a:t>In PageRank: the </a:t>
            </a:r>
            <a:r>
              <a:rPr lang="en-US" sz="2200" b="1" dirty="0">
                <a:solidFill>
                  <a:srgbClr val="0000FF"/>
                </a:solidFill>
              </a:rPr>
              <a:t>percentage of times </a:t>
            </a:r>
            <a:r>
              <a:rPr lang="en-US" sz="2200" dirty="0"/>
              <a:t>that a page is visited in this process (relative to total number of visits to all pages) is the page’s </a:t>
            </a:r>
            <a:r>
              <a:rPr lang="en-US" sz="2200" b="1" dirty="0">
                <a:solidFill>
                  <a:srgbClr val="0000FF"/>
                </a:solidFill>
              </a:rPr>
              <a:t>importance </a:t>
            </a:r>
          </a:p>
          <a:p>
            <a:r>
              <a:rPr lang="en-US" sz="2200" b="1" dirty="0"/>
              <a:t>Probability</a:t>
            </a:r>
            <a:r>
              <a:rPr lang="en-US" sz="2200" dirty="0"/>
              <a:t> of choosing a specific hyperlink on a page 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1/out-degree</a:t>
            </a:r>
          </a:p>
          <a:p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2438400"/>
            <a:ext cx="3877411" cy="335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Surfer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76800" cy="4525963"/>
          </a:xfrm>
        </p:spPr>
        <p:txBody>
          <a:bodyPr/>
          <a:lstStyle/>
          <a:p>
            <a:r>
              <a:rPr lang="en-US" sz="2100" dirty="0"/>
              <a:t>What’s the </a:t>
            </a:r>
            <a:r>
              <a:rPr lang="en-US" sz="2100" b="1" dirty="0"/>
              <a:t>chance</a:t>
            </a:r>
            <a:r>
              <a:rPr lang="en-US" sz="2100" dirty="0"/>
              <a:t> that surfer will be on a given page </a:t>
            </a:r>
            <a:r>
              <a:rPr lang="en-US" sz="2100" b="1" dirty="0">
                <a:solidFill>
                  <a:srgbClr val="0000FF"/>
                </a:solidFill>
              </a:rPr>
              <a:t>in the first place</a:t>
            </a:r>
            <a:r>
              <a:rPr lang="en-US" sz="2100" dirty="0"/>
              <a:t>? </a:t>
            </a:r>
          </a:p>
          <a:p>
            <a:pPr lvl="1"/>
            <a:r>
              <a:rPr lang="en-US" sz="2000" dirty="0"/>
              <a:t>depending on </a:t>
            </a:r>
            <a:r>
              <a:rPr lang="en-US" sz="2000" b="1" dirty="0">
                <a:solidFill>
                  <a:srgbClr val="0000FF"/>
                </a:solidFill>
              </a:rPr>
              <a:t>in-degree</a:t>
            </a:r>
          </a:p>
          <a:p>
            <a:pPr lvl="1"/>
            <a:r>
              <a:rPr lang="en-US" sz="2000" dirty="0"/>
              <a:t>what else?</a:t>
            </a:r>
          </a:p>
          <a:p>
            <a:pPr lvl="1"/>
            <a:r>
              <a:rPr lang="en-US" sz="2000" b="1" dirty="0">
                <a:solidFill>
                  <a:srgbClr val="0000FF"/>
                </a:solidFill>
              </a:rPr>
              <a:t>importance</a:t>
            </a:r>
            <a:r>
              <a:rPr lang="en-US" sz="2000" dirty="0">
                <a:solidFill>
                  <a:srgbClr val="0000FF"/>
                </a:solidFill>
              </a:rPr>
              <a:t> of those pages that have links pointing to this page</a:t>
            </a:r>
          </a:p>
          <a:p>
            <a:r>
              <a:rPr lang="en-US" sz="2100" dirty="0"/>
              <a:t>While Z only has two incoming links, one is from Y (most important in terms of in-degree) </a:t>
            </a:r>
          </a:p>
          <a:p>
            <a:r>
              <a:rPr lang="en-US" sz="2100" dirty="0"/>
              <a:t>If Y is </a:t>
            </a:r>
            <a:r>
              <a:rPr lang="en-US" sz="2100" b="1" dirty="0">
                <a:solidFill>
                  <a:srgbClr val="0000FF"/>
                </a:solidFill>
              </a:rPr>
              <a:t>that likely </a:t>
            </a:r>
            <a:r>
              <a:rPr lang="en-US" sz="2100" dirty="0"/>
              <a:t>to be visited, </a:t>
            </a:r>
            <a:r>
              <a:rPr lang="en-US" sz="2100" dirty="0">
                <a:solidFill>
                  <a:srgbClr val="FF0000"/>
                </a:solidFill>
              </a:rPr>
              <a:t>surely</a:t>
            </a:r>
            <a:r>
              <a:rPr lang="en-US" sz="2100" dirty="0"/>
              <a:t> Z will be </a:t>
            </a:r>
            <a:r>
              <a:rPr lang="en-US" sz="2100" b="1" dirty="0">
                <a:solidFill>
                  <a:srgbClr val="0000FF"/>
                </a:solidFill>
              </a:rPr>
              <a:t>at least as likely</a:t>
            </a:r>
            <a:r>
              <a:rPr lang="en-US" sz="2100" dirty="0"/>
              <a:t>, because once on Y, the only option surfer has is to click on Z </a:t>
            </a:r>
          </a:p>
          <a:p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212" y="1417638"/>
            <a:ext cx="2895600" cy="27432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486400" y="4419600"/>
            <a:ext cx="2528111" cy="2313464"/>
            <a:chOff x="5486400" y="4419600"/>
            <a:chExt cx="2528111" cy="2313464"/>
          </a:xfrm>
        </p:grpSpPr>
        <p:sp>
          <p:nvSpPr>
            <p:cNvPr id="29" name="Oval 28"/>
            <p:cNvSpPr/>
            <p:nvPr/>
          </p:nvSpPr>
          <p:spPr>
            <a:xfrm>
              <a:off x="5486400" y="4831813"/>
              <a:ext cx="374535" cy="35178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166739" y="4458505"/>
              <a:ext cx="374535" cy="35178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6915809" y="4425758"/>
              <a:ext cx="374535" cy="35178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7639976" y="4776982"/>
              <a:ext cx="374535" cy="35178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6541274" y="5630308"/>
              <a:ext cx="374535" cy="35178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6541274" y="6375050"/>
              <a:ext cx="374535" cy="35178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7375012" y="5818977"/>
              <a:ext cx="374535" cy="35178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6" name="Straight Arrow Connector 35"/>
            <p:cNvCxnSpPr>
              <a:stCxn id="34" idx="5"/>
              <a:endCxn id="38" idx="1"/>
            </p:cNvCxnSpPr>
            <p:nvPr/>
          </p:nvCxnSpPr>
          <p:spPr>
            <a:xfrm>
              <a:off x="5806085" y="5132083"/>
              <a:ext cx="790038" cy="54974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35" idx="4"/>
              <a:endCxn id="38" idx="0"/>
            </p:cNvCxnSpPr>
            <p:nvPr/>
          </p:nvCxnSpPr>
          <p:spPr>
            <a:xfrm>
              <a:off x="6354006" y="4810294"/>
              <a:ext cx="374535" cy="82001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36" idx="4"/>
              <a:endCxn id="38" idx="7"/>
            </p:cNvCxnSpPr>
            <p:nvPr/>
          </p:nvCxnSpPr>
          <p:spPr>
            <a:xfrm flipH="1">
              <a:off x="6860959" y="4777547"/>
              <a:ext cx="242117" cy="90427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37" idx="3"/>
              <a:endCxn id="38" idx="6"/>
            </p:cNvCxnSpPr>
            <p:nvPr/>
          </p:nvCxnSpPr>
          <p:spPr>
            <a:xfrm flipH="1">
              <a:off x="6915809" y="5077253"/>
              <a:ext cx="779017" cy="72894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38" idx="6"/>
              <a:endCxn id="41" idx="2"/>
            </p:cNvCxnSpPr>
            <p:nvPr/>
          </p:nvCxnSpPr>
          <p:spPr>
            <a:xfrm>
              <a:off x="6915809" y="5806202"/>
              <a:ext cx="459203" cy="18867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41" idx="3"/>
              <a:endCxn id="39" idx="7"/>
            </p:cNvCxnSpPr>
            <p:nvPr/>
          </p:nvCxnSpPr>
          <p:spPr>
            <a:xfrm flipH="1">
              <a:off x="6860959" y="6119248"/>
              <a:ext cx="568902" cy="30732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6572363" y="5634010"/>
              <a:ext cx="3353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593201" y="6394510"/>
              <a:ext cx="31451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B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935402" y="4419600"/>
              <a:ext cx="3129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652200" y="4762907"/>
              <a:ext cx="309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F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389446" y="5808895"/>
              <a:ext cx="3241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G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170670" y="4480262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D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494113" y="4845048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C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6750456" y="5994871"/>
              <a:ext cx="0" cy="39295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6679942" y="5982097"/>
              <a:ext cx="0" cy="39295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4222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Quantifying Importance from </a:t>
            </a:r>
            <a:r>
              <a:rPr lang="en-US" dirty="0" err="1"/>
              <a:t>Webgraphs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76400"/>
          </a:xfrm>
        </p:spPr>
        <p:txBody>
          <a:bodyPr/>
          <a:lstStyle/>
          <a:p>
            <a:r>
              <a:rPr lang="en-US" sz="2200" dirty="0"/>
              <a:t>Concepts of in-degree, out-degree, and page importance can be visually represented through nodes (</a:t>
            </a:r>
            <a:r>
              <a:rPr lang="en-US" sz="2200" b="1" dirty="0"/>
              <a:t>W, X, Y, Z</a:t>
            </a:r>
            <a:r>
              <a:rPr lang="en-US" sz="2200" dirty="0"/>
              <a:t>) and links of </a:t>
            </a:r>
            <a:r>
              <a:rPr lang="en-US" sz="2200" b="1" dirty="0" err="1"/>
              <a:t>webgraph</a:t>
            </a:r>
            <a:endParaRPr lang="en-US" sz="2200" b="1" dirty="0"/>
          </a:p>
          <a:p>
            <a:r>
              <a:rPr lang="en-US" sz="2200" dirty="0"/>
              <a:t>Each node assigned an </a:t>
            </a:r>
            <a:r>
              <a:rPr lang="en-US" sz="2200" b="1" dirty="0">
                <a:solidFill>
                  <a:srgbClr val="0000FF"/>
                </a:solidFill>
              </a:rPr>
              <a:t>importance score</a:t>
            </a:r>
            <a:r>
              <a:rPr lang="en-US" sz="2200" b="1" dirty="0"/>
              <a:t>, defined 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3196475"/>
            <a:ext cx="3848100" cy="366152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62000" y="3048000"/>
            <a:ext cx="4648200" cy="1676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200" b="1" kern="0" dirty="0">
                <a:solidFill>
                  <a:srgbClr val="FF0000"/>
                </a:solidFill>
              </a:rPr>
              <a:t>chance</a:t>
            </a:r>
            <a:r>
              <a:rPr lang="en-US" sz="2200" kern="0" dirty="0">
                <a:solidFill>
                  <a:srgbClr val="FF0000"/>
                </a:solidFill>
              </a:rPr>
              <a:t> </a:t>
            </a:r>
            <a:r>
              <a:rPr lang="en-US" sz="2200" kern="0" dirty="0"/>
              <a:t>that it will be selected in random surfing (</a:t>
            </a:r>
            <a:r>
              <a:rPr lang="en-US" sz="2200" b="1" kern="0" dirty="0"/>
              <a:t>w, x, y, z</a:t>
            </a:r>
            <a:r>
              <a:rPr lang="en-US" sz="2200" kern="0" dirty="0"/>
              <a:t>)</a:t>
            </a:r>
          </a:p>
          <a:p>
            <a:r>
              <a:rPr lang="en-US" sz="2200" kern="0" dirty="0"/>
              <a:t>A page </a:t>
            </a:r>
            <a:r>
              <a:rPr lang="en-US" sz="2200" b="1" kern="0" dirty="0">
                <a:solidFill>
                  <a:srgbClr val="0000FF"/>
                </a:solidFill>
              </a:rPr>
              <a:t>spreads</a:t>
            </a:r>
            <a:r>
              <a:rPr lang="en-US" sz="2200" kern="0" dirty="0">
                <a:solidFill>
                  <a:srgbClr val="0000FF"/>
                </a:solidFill>
              </a:rPr>
              <a:t> </a:t>
            </a:r>
            <a:r>
              <a:rPr lang="en-US" sz="2200" kern="0" dirty="0"/>
              <a:t>its importance </a:t>
            </a:r>
            <a:r>
              <a:rPr lang="en-US" sz="2200" b="1" kern="0" dirty="0"/>
              <a:t>across </a:t>
            </a:r>
            <a:r>
              <a:rPr lang="en-US" sz="2200" kern="0" dirty="0"/>
              <a:t>outgoing hyperlinks</a:t>
            </a:r>
          </a:p>
          <a:p>
            <a:r>
              <a:rPr lang="en-US" sz="2200" kern="0" dirty="0"/>
              <a:t>X could be selected if surfer is on either W or Z</a:t>
            </a:r>
          </a:p>
          <a:p>
            <a:pPr lvl="1"/>
            <a:r>
              <a:rPr lang="en-US" sz="2000" dirty="0"/>
              <a:t>chance that a transition will happen from W to X?</a:t>
            </a:r>
          </a:p>
          <a:p>
            <a:pPr lvl="1"/>
            <a:r>
              <a:rPr lang="en-US" sz="2000" dirty="0"/>
              <a:t>chance that a transition will occur from Z to X?</a:t>
            </a:r>
          </a:p>
          <a:p>
            <a:pPr lvl="1"/>
            <a:endParaRPr lang="en-US" sz="2000" kern="0" dirty="0"/>
          </a:p>
        </p:txBody>
      </p:sp>
      <p:sp>
        <p:nvSpPr>
          <p:cNvPr id="5" name="Left Brace 4"/>
          <p:cNvSpPr/>
          <p:nvPr/>
        </p:nvSpPr>
        <p:spPr>
          <a:xfrm>
            <a:off x="304800" y="2743200"/>
            <a:ext cx="198119" cy="1143000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6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Quantifying Importance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096000" cy="4525963"/>
          </a:xfrm>
        </p:spPr>
        <p:txBody>
          <a:bodyPr/>
          <a:lstStyle/>
          <a:p>
            <a:r>
              <a:rPr lang="en-US" dirty="0"/>
              <a:t>Chance that a transition will happen from W to X</a:t>
            </a:r>
          </a:p>
          <a:p>
            <a:pPr lvl="1"/>
            <a:r>
              <a:rPr lang="en-US" dirty="0"/>
              <a:t>on W in the first place</a:t>
            </a:r>
          </a:p>
          <a:p>
            <a:pPr lvl="2"/>
            <a:r>
              <a:rPr lang="en-US" dirty="0"/>
              <a:t>importance of W (w)</a:t>
            </a:r>
          </a:p>
          <a:p>
            <a:pPr lvl="1"/>
            <a:r>
              <a:rPr lang="en-US" dirty="0"/>
              <a:t>transition to X when on W</a:t>
            </a:r>
          </a:p>
          <a:p>
            <a:pPr lvl="2"/>
            <a:r>
              <a:rPr lang="en-US" dirty="0"/>
              <a:t>1/2</a:t>
            </a:r>
          </a:p>
          <a:p>
            <a:r>
              <a:rPr lang="en-US" dirty="0"/>
              <a:t>Chance that a transition will occur from Z to X?</a:t>
            </a:r>
          </a:p>
          <a:p>
            <a:pPr lvl="1"/>
            <a:r>
              <a:rPr lang="en-US" dirty="0"/>
              <a:t>on Z in the first place</a:t>
            </a:r>
          </a:p>
          <a:p>
            <a:pPr lvl="2"/>
            <a:r>
              <a:rPr lang="en-US" dirty="0"/>
              <a:t>importance of Z (z)</a:t>
            </a:r>
          </a:p>
          <a:p>
            <a:pPr lvl="1"/>
            <a:r>
              <a:rPr lang="en-US" dirty="0"/>
              <a:t>transition to X when on Z</a:t>
            </a:r>
          </a:p>
          <a:p>
            <a:pPr lvl="2"/>
            <a:r>
              <a:rPr lang="en-US" dirty="0"/>
              <a:t>1/3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799" y="2543783"/>
            <a:ext cx="3203312" cy="304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440355" y="5829300"/>
            <a:ext cx="2362200" cy="593725"/>
            <a:chOff x="5486400" y="5715000"/>
            <a:chExt cx="2362200" cy="593725"/>
          </a:xfrm>
        </p:grpSpPr>
        <p:sp>
          <p:nvSpPr>
            <p:cNvPr id="7" name="Rounded Rectangle 6"/>
            <p:cNvSpPr/>
            <p:nvPr/>
          </p:nvSpPr>
          <p:spPr>
            <a:xfrm>
              <a:off x="5486400" y="5715000"/>
              <a:ext cx="2362200" cy="59372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638232" y="5788967"/>
              <a:ext cx="21002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 = w/2 + z/3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800600" y="2514600"/>
            <a:ext cx="1199723" cy="1348581"/>
            <a:chOff x="4800600" y="2514600"/>
            <a:chExt cx="1199723" cy="1348581"/>
          </a:xfrm>
        </p:grpSpPr>
        <p:sp>
          <p:nvSpPr>
            <p:cNvPr id="9" name="Right Brace 8"/>
            <p:cNvSpPr/>
            <p:nvPr/>
          </p:nvSpPr>
          <p:spPr>
            <a:xfrm>
              <a:off x="4800600" y="2514600"/>
              <a:ext cx="152400" cy="1348581"/>
            </a:xfrm>
            <a:prstGeom prst="righ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47818" y="3004224"/>
              <a:ext cx="9525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w(1/2)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829532" y="4917492"/>
            <a:ext cx="1162853" cy="1348581"/>
            <a:chOff x="4800600" y="2514600"/>
            <a:chExt cx="1162853" cy="1348581"/>
          </a:xfrm>
        </p:grpSpPr>
        <p:sp>
          <p:nvSpPr>
            <p:cNvPr id="15" name="Right Brace 14"/>
            <p:cNvSpPr/>
            <p:nvPr/>
          </p:nvSpPr>
          <p:spPr>
            <a:xfrm>
              <a:off x="4800600" y="2514600"/>
              <a:ext cx="152400" cy="1348581"/>
            </a:xfrm>
            <a:prstGeom prst="righ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47818" y="3004224"/>
              <a:ext cx="9156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z(1/3)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526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Quantifying Importance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81151"/>
            <a:ext cx="4887478" cy="47075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378" y="2363112"/>
            <a:ext cx="3100822" cy="381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37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System of Equations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Importance scores represent </a:t>
            </a:r>
            <a:r>
              <a:rPr lang="en-US" b="1" dirty="0"/>
              <a:t>probabilities</a:t>
            </a:r>
            <a:r>
              <a:rPr lang="en-US" dirty="0"/>
              <a:t> of each node being visited during random surfing process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596" y="2521301"/>
            <a:ext cx="4083050" cy="41080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01" y="2464528"/>
            <a:ext cx="2866779" cy="515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374" y="2402673"/>
            <a:ext cx="1951967" cy="2400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01" y="3025912"/>
            <a:ext cx="3277545" cy="360348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2401" y="2362200"/>
            <a:ext cx="3031799" cy="66371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1300" y="4803847"/>
            <a:ext cx="1535215" cy="199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4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Quantifying Importance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Webpage’s importance depends upon other webpages’, and these other webpages’ importance is in turn dependent upon the original’s</a:t>
            </a:r>
          </a:p>
          <a:p>
            <a:r>
              <a:rPr lang="en-US" dirty="0"/>
              <a:t>Such </a:t>
            </a:r>
            <a:r>
              <a:rPr lang="en-US" b="1" dirty="0">
                <a:solidFill>
                  <a:srgbClr val="0000FF"/>
                </a:solidFill>
              </a:rPr>
              <a:t>circular logic</a:t>
            </a:r>
            <a:r>
              <a:rPr lang="en-US" b="1" dirty="0"/>
              <a:t> </a:t>
            </a:r>
            <a:r>
              <a:rPr lang="en-US" dirty="0"/>
              <a:t>demands solution to a system of simultaneous equations</a:t>
            </a:r>
          </a:p>
          <a:p>
            <a:r>
              <a:rPr lang="en-US" dirty="0"/>
              <a:t>Method</a:t>
            </a:r>
          </a:p>
          <a:p>
            <a:pPr lvl="1"/>
            <a:r>
              <a:rPr lang="en-US" dirty="0"/>
              <a:t>label </a:t>
            </a:r>
            <a:r>
              <a:rPr lang="en-US" b="1" dirty="0"/>
              <a:t>each link </a:t>
            </a:r>
            <a:r>
              <a:rPr lang="en-US" dirty="0"/>
              <a:t>as </a:t>
            </a:r>
            <a:r>
              <a:rPr lang="en-US" b="1" dirty="0">
                <a:solidFill>
                  <a:srgbClr val="0000FF"/>
                </a:solidFill>
              </a:rPr>
              <a:t>ratio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of importance of origin node to its out-degree </a:t>
            </a:r>
          </a:p>
          <a:p>
            <a:pPr lvl="1"/>
            <a:r>
              <a:rPr lang="en-US" dirty="0"/>
              <a:t>at each node, equate its importance to </a:t>
            </a:r>
            <a:r>
              <a:rPr lang="en-US" b="1" dirty="0">
                <a:solidFill>
                  <a:srgbClr val="0000FF"/>
                </a:solidFill>
              </a:rPr>
              <a:t>sum</a:t>
            </a:r>
            <a:r>
              <a:rPr lang="en-US" dirty="0"/>
              <a:t> of all values on incoming links </a:t>
            </a:r>
          </a:p>
          <a:p>
            <a:r>
              <a:rPr lang="en-US" dirty="0"/>
              <a:t>number of equations = number of nodes in graph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14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on Internet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Amount of information on Internet has been growing at a rapid rate since introduction of Web in 1989 </a:t>
            </a:r>
          </a:p>
          <a:p>
            <a:r>
              <a:rPr lang="en-US" dirty="0"/>
              <a:t>More than </a:t>
            </a:r>
            <a:r>
              <a:rPr lang="en-US" b="1" dirty="0"/>
              <a:t>60 trillion </a:t>
            </a:r>
            <a:r>
              <a:rPr lang="en-US" dirty="0"/>
              <a:t>(6x10</a:t>
            </a:r>
            <a:r>
              <a:rPr lang="en-US" baseline="30000" dirty="0"/>
              <a:t>13</a:t>
            </a:r>
            <a:r>
              <a:rPr lang="en-US" dirty="0"/>
              <a:t>) unique pages</a:t>
            </a:r>
          </a:p>
          <a:p>
            <a:r>
              <a:rPr lang="en-US" dirty="0"/>
              <a:t>How does Google keep track of all these pages? </a:t>
            </a:r>
          </a:p>
          <a:p>
            <a:r>
              <a:rPr lang="en-US" dirty="0"/>
              <a:t>Each search engine has its own </a:t>
            </a:r>
            <a:r>
              <a:rPr lang="en-US" b="1" dirty="0"/>
              <a:t>database</a:t>
            </a:r>
            <a:r>
              <a:rPr lang="en-US" dirty="0"/>
              <a:t> which stores information about all of webpages it knows of </a:t>
            </a:r>
          </a:p>
          <a:p>
            <a:r>
              <a:rPr lang="en-US" dirty="0"/>
              <a:t>With web growing and evolving as fast as it does, how do search engines keep their </a:t>
            </a:r>
            <a:r>
              <a:rPr lang="en-US" b="1" dirty="0"/>
              <a:t>databases</a:t>
            </a:r>
            <a:r>
              <a:rPr lang="en-US" dirty="0"/>
              <a:t> up to date? </a:t>
            </a:r>
          </a:p>
          <a:p>
            <a:r>
              <a:rPr lang="en-US" dirty="0"/>
              <a:t>By constantly </a:t>
            </a:r>
            <a:r>
              <a:rPr lang="en-US" b="1" dirty="0">
                <a:solidFill>
                  <a:srgbClr val="0000FF"/>
                </a:solidFill>
              </a:rPr>
              <a:t>crawling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web, through programs that automatically follow </a:t>
            </a:r>
            <a:r>
              <a:rPr lang="en-US" b="1" dirty="0">
                <a:solidFill>
                  <a:srgbClr val="0000FF"/>
                </a:solidFill>
              </a:rPr>
              <a:t>links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from one webpage to next, </a:t>
            </a:r>
            <a:r>
              <a:rPr lang="en-US" b="1" dirty="0"/>
              <a:t>adding</a:t>
            </a:r>
            <a:r>
              <a:rPr lang="en-US" dirty="0"/>
              <a:t> new pages to database in the process and </a:t>
            </a:r>
            <a:r>
              <a:rPr lang="en-US" b="1" dirty="0"/>
              <a:t>updating</a:t>
            </a:r>
            <a:r>
              <a:rPr lang="en-US" dirty="0"/>
              <a:t> entries of existing pages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58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Quantifying Importance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each webpage, </a:t>
            </a:r>
            <a:r>
              <a:rPr lang="en-US" b="1" dirty="0">
                <a:solidFill>
                  <a:srgbClr val="0000FF"/>
                </a:solidFill>
              </a:rPr>
              <a:t>three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things are equal</a:t>
            </a:r>
          </a:p>
          <a:p>
            <a:pPr lvl="1"/>
            <a:r>
              <a:rPr lang="en-US" dirty="0"/>
              <a:t>importance score of page</a:t>
            </a:r>
          </a:p>
          <a:p>
            <a:pPr lvl="1"/>
            <a:r>
              <a:rPr lang="en-US" b="1" dirty="0"/>
              <a:t>sum</a:t>
            </a:r>
            <a:r>
              <a:rPr lang="en-US" dirty="0"/>
              <a:t> of </a:t>
            </a:r>
            <a:r>
              <a:rPr lang="en-US" b="1" dirty="0"/>
              <a:t>incoming</a:t>
            </a:r>
            <a:r>
              <a:rPr lang="en-US" dirty="0"/>
              <a:t> importance</a:t>
            </a:r>
          </a:p>
          <a:p>
            <a:pPr lvl="1"/>
            <a:r>
              <a:rPr lang="en-US" b="1" dirty="0"/>
              <a:t>sum</a:t>
            </a:r>
            <a:r>
              <a:rPr lang="en-US" dirty="0"/>
              <a:t> of </a:t>
            </a:r>
            <a:r>
              <a:rPr lang="en-US" b="1" dirty="0"/>
              <a:t>outgoing</a:t>
            </a:r>
            <a:r>
              <a:rPr lang="en-US" dirty="0"/>
              <a:t> importance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2361276"/>
            <a:ext cx="39243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31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1" y="1295400"/>
            <a:ext cx="3761361" cy="36229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Quantifying Importance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4478612"/>
            <a:ext cx="6095999" cy="23559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1" y="1676400"/>
            <a:ext cx="5105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/>
              <a:t>Whenever random surfer lands on Y, she will go to Z next, but </a:t>
            </a:r>
            <a:r>
              <a:rPr lang="en-US" sz="2200" b="1" dirty="0"/>
              <a:t>not</a:t>
            </a:r>
            <a:r>
              <a:rPr lang="en-US" sz="2200" dirty="0"/>
              <a:t> the other way around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b="1" dirty="0"/>
              <a:t>Over time</a:t>
            </a:r>
            <a:r>
              <a:rPr lang="en-US" sz="2200" dirty="0"/>
              <a:t>, Z will get more visits than Y, and therefore should be more important 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114800" y="6096000"/>
            <a:ext cx="2133600" cy="4572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141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BDD24-C119-5047-98E2-B514FE578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Math behind Google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3432C-45AE-6C4D-95FF-A97B17849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85" y="2667000"/>
            <a:ext cx="8534400" cy="33067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Kurt Bryan and Tanya </a:t>
            </a:r>
            <a:r>
              <a:rPr lang="en-US" sz="2800" dirty="0" err="1"/>
              <a:t>Leise</a:t>
            </a:r>
            <a:r>
              <a:rPr lang="en-US" sz="2800" dirty="0"/>
              <a:t>, </a:t>
            </a:r>
          </a:p>
          <a:p>
            <a:pPr marL="0" indent="0">
              <a:buNone/>
            </a:pPr>
            <a:r>
              <a:rPr lang="en-US" sz="2800" dirty="0">
                <a:hlinkClick r:id="rId2"/>
              </a:rPr>
              <a:t>The $25,000,000,000 Eigenvector: The Linear Algebra behind Google</a:t>
            </a:r>
            <a:r>
              <a:rPr lang="en-US" sz="2800" dirty="0"/>
              <a:t>, </a:t>
            </a:r>
          </a:p>
          <a:p>
            <a:pPr marL="0" indent="0">
              <a:buNone/>
            </a:pPr>
            <a:r>
              <a:rPr lang="en-US" sz="2800" dirty="0"/>
              <a:t>SIAM Review, 48(3), 569-581, 2006.</a:t>
            </a:r>
          </a:p>
        </p:txBody>
      </p:sp>
    </p:spTree>
    <p:extLst>
      <p:ext uri="{BB962C8B-B14F-4D97-AF65-F5344CB8AC3E}">
        <p14:creationId xmlns:p14="http://schemas.microsoft.com/office/powerpoint/2010/main" val="1642489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Ranking </a:t>
            </a:r>
            <a:r>
              <a:rPr lang="en-US" b="1" dirty="0"/>
              <a:t>→ </a:t>
            </a:r>
            <a:r>
              <a:rPr lang="en-US" dirty="0"/>
              <a:t>Linear Algebra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511164"/>
            <a:ext cx="2133600" cy="262061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21862" y="1577415"/>
            <a:ext cx="4267200" cy="2189022"/>
            <a:chOff x="2721862" y="1577415"/>
            <a:chExt cx="4267200" cy="2189022"/>
          </a:xfrm>
        </p:grpSpPr>
        <p:grpSp>
          <p:nvGrpSpPr>
            <p:cNvPr id="12" name="Group 11"/>
            <p:cNvGrpSpPr/>
            <p:nvPr/>
          </p:nvGrpSpPr>
          <p:grpSpPr>
            <a:xfrm>
              <a:off x="2781088" y="1577415"/>
              <a:ext cx="3123702" cy="1711055"/>
              <a:chOff x="2934718" y="1670835"/>
              <a:chExt cx="3123702" cy="1711055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34718" y="1670835"/>
                <a:ext cx="2175435" cy="342518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34718" y="2154970"/>
                <a:ext cx="1282949" cy="316170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34718" y="2619345"/>
                <a:ext cx="3123702" cy="342518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34718" y="3092067"/>
                <a:ext cx="2203325" cy="289823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21862" y="3397572"/>
              <a:ext cx="4267200" cy="36886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4490" y="1421912"/>
            <a:ext cx="2844800" cy="16335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200" y="4116620"/>
            <a:ext cx="32281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Transforms </a:t>
            </a:r>
            <a:r>
              <a:rPr lang="en-US" sz="2000" b="1" dirty="0"/>
              <a:t>web ranking </a:t>
            </a:r>
            <a:r>
              <a:rPr lang="en-US" sz="2000" dirty="0"/>
              <a:t>problem into “standard” </a:t>
            </a:r>
            <a:r>
              <a:rPr lang="en-US" sz="2000" b="1" dirty="0">
                <a:solidFill>
                  <a:srgbClr val="0000FF"/>
                </a:solidFill>
              </a:rPr>
              <a:t>Linear Algebra </a:t>
            </a:r>
            <a:r>
              <a:rPr lang="en-US" sz="2000" dirty="0"/>
              <a:t>problem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3443344" y="3853124"/>
            <a:ext cx="5010932" cy="1308842"/>
            <a:chOff x="3447268" y="4018462"/>
            <a:chExt cx="5010932" cy="1308842"/>
          </a:xfrm>
        </p:grpSpPr>
        <p:sp>
          <p:nvSpPr>
            <p:cNvPr id="24" name="Rounded Rectangle 23"/>
            <p:cNvSpPr/>
            <p:nvPr/>
          </p:nvSpPr>
          <p:spPr>
            <a:xfrm>
              <a:off x="3447268" y="4018462"/>
              <a:ext cx="5010932" cy="130884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3522174" y="4085050"/>
              <a:ext cx="4814644" cy="1242254"/>
              <a:chOff x="4174646" y="4648366"/>
              <a:chExt cx="4814644" cy="124225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74646" y="4648366"/>
                <a:ext cx="4814644" cy="386321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74646" y="5052219"/>
                <a:ext cx="4658071" cy="390042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74646" y="5500578"/>
                <a:ext cx="2666577" cy="390042"/>
              </a:xfrm>
              <a:prstGeom prst="rect">
                <a:avLst/>
              </a:prstGeom>
            </p:spPr>
          </p:pic>
        </p:grp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809" y="6325158"/>
            <a:ext cx="9037942" cy="39295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690254" y="5275311"/>
            <a:ext cx="7252855" cy="495431"/>
            <a:chOff x="1662545" y="5487081"/>
            <a:chExt cx="7252855" cy="49543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662545" y="5534153"/>
              <a:ext cx="7172769" cy="420027"/>
            </a:xfrm>
            <a:prstGeom prst="rect">
              <a:avLst/>
            </a:prstGeom>
          </p:spPr>
        </p:pic>
        <p:sp>
          <p:nvSpPr>
            <p:cNvPr id="23" name="Rounded Rectangle 22"/>
            <p:cNvSpPr/>
            <p:nvPr/>
          </p:nvSpPr>
          <p:spPr>
            <a:xfrm>
              <a:off x="1662545" y="5487081"/>
              <a:ext cx="7252855" cy="495431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62748" y="5866802"/>
            <a:ext cx="1413890" cy="39588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579562" y="5816066"/>
            <a:ext cx="2284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→ eigenvector</a:t>
            </a:r>
          </a:p>
        </p:txBody>
      </p:sp>
    </p:spTree>
    <p:extLst>
      <p:ext uri="{BB962C8B-B14F-4D97-AF65-F5344CB8AC3E}">
        <p14:creationId xmlns:p14="http://schemas.microsoft.com/office/powerpoint/2010/main" val="26514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98454-6D02-1D49-AC42-BC3B7D64D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of Linear Equations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F9620-1FB0-F744-B00F-C9CAEB3497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Three types of solutions of a system of linear equations</a:t>
            </a:r>
          </a:p>
          <a:p>
            <a:pPr lvl="1"/>
            <a:r>
              <a:rPr lang="en-US" sz="2400" dirty="0"/>
              <a:t>one unique solution</a:t>
            </a:r>
          </a:p>
          <a:p>
            <a:pPr lvl="1"/>
            <a:r>
              <a:rPr lang="en-US" sz="2400" dirty="0"/>
              <a:t>infinitely many solutions</a:t>
            </a:r>
          </a:p>
          <a:p>
            <a:pPr lvl="1"/>
            <a:r>
              <a:rPr lang="en-US" sz="2400" dirty="0"/>
              <a:t>no solution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53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Dangling Nodes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Nodes that </a:t>
            </a:r>
            <a:r>
              <a:rPr lang="en-US" b="1" dirty="0"/>
              <a:t>don’t</a:t>
            </a:r>
            <a:r>
              <a:rPr lang="en-US" dirty="0"/>
              <a:t> point to any other nodes </a:t>
            </a:r>
          </a:p>
          <a:p>
            <a:r>
              <a:rPr lang="en-US" dirty="0"/>
              <a:t>With dangling node(s), there is </a:t>
            </a:r>
            <a:r>
              <a:rPr lang="en-US" b="1" dirty="0"/>
              <a:t>no</a:t>
            </a:r>
            <a:r>
              <a:rPr lang="en-US" dirty="0"/>
              <a:t> </a:t>
            </a:r>
            <a:r>
              <a:rPr lang="en-US" b="1" dirty="0"/>
              <a:t>solution – why?</a:t>
            </a:r>
          </a:p>
          <a:p>
            <a:r>
              <a:rPr lang="en-US" b="1" dirty="0"/>
              <a:t>Sum of importance of all outgoing links</a:t>
            </a:r>
            <a:r>
              <a:rPr lang="en-US" dirty="0"/>
              <a:t> is equal to the node’s importance</a:t>
            </a:r>
          </a:p>
          <a:p>
            <a:r>
              <a:rPr lang="en-US" dirty="0"/>
              <a:t>Since V has no outgoing links, </a:t>
            </a:r>
            <a:r>
              <a:rPr lang="en-US" dirty="0">
                <a:solidFill>
                  <a:srgbClr val="0000FF"/>
                </a:solidFill>
              </a:rPr>
              <a:t>v = 0</a:t>
            </a:r>
          </a:p>
          <a:p>
            <a:r>
              <a:rPr lang="en-US" b="1" dirty="0"/>
              <a:t>➡ </a:t>
            </a:r>
            <a:r>
              <a:rPr lang="en-US" dirty="0"/>
              <a:t>z = 0 (as v = z/4)</a:t>
            </a:r>
          </a:p>
          <a:p>
            <a:r>
              <a:rPr lang="en-US" b="1" dirty="0"/>
              <a:t>➡ </a:t>
            </a:r>
            <a:r>
              <a:rPr lang="en-US" dirty="0"/>
              <a:t>all other nodes = 0</a:t>
            </a:r>
          </a:p>
          <a:p>
            <a:r>
              <a:rPr lang="en-US" dirty="0"/>
              <a:t>PageRank solution to this problem</a:t>
            </a:r>
          </a:p>
          <a:p>
            <a:pPr lvl="1"/>
            <a:r>
              <a:rPr lang="en-US" dirty="0"/>
              <a:t>add links from V to </a:t>
            </a:r>
            <a:r>
              <a:rPr lang="en-US" b="1" dirty="0">
                <a:solidFill>
                  <a:srgbClr val="0000FF"/>
                </a:solidFill>
              </a:rPr>
              <a:t>all nodes 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intuition???</a:t>
            </a:r>
          </a:p>
          <a:p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961005"/>
            <a:ext cx="2682240" cy="335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5791200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a random surfer lands on a page without any hyperlinks, she would have to enter some other link into browser to keep on going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36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Connected Components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553200" cy="4525963"/>
          </a:xfrm>
        </p:spPr>
        <p:txBody>
          <a:bodyPr/>
          <a:lstStyle/>
          <a:p>
            <a:r>
              <a:rPr lang="en-US" sz="2000" dirty="0"/>
              <a:t>A </a:t>
            </a:r>
            <a:r>
              <a:rPr lang="en-US" sz="2000" b="1" dirty="0"/>
              <a:t>connected</a:t>
            </a:r>
            <a:r>
              <a:rPr lang="en-US" sz="2000" dirty="0"/>
              <a:t> component is a group of nodes in which any two can reach each other (directly or indirectly), but none can reach any outside of group </a:t>
            </a:r>
          </a:p>
          <a:p>
            <a:r>
              <a:rPr lang="en-US" sz="2000" dirty="0"/>
              <a:t>A random surfer can’t get from one component to the other </a:t>
            </a:r>
          </a:p>
          <a:p>
            <a:r>
              <a:rPr lang="en-US" sz="2000" dirty="0"/>
              <a:t>No way of relating importance of nodes in one component to those in the other, which causes the problem to be mathematically underspecified (i.e., </a:t>
            </a:r>
            <a:r>
              <a:rPr lang="en-US" sz="2000" b="1" dirty="0"/>
              <a:t>many potential solutions</a:t>
            </a:r>
            <a:r>
              <a:rPr lang="en-US" sz="2000" dirty="0"/>
              <a:t>) </a:t>
            </a:r>
          </a:p>
          <a:p>
            <a:r>
              <a:rPr lang="en-US" dirty="0"/>
              <a:t>PageRank solution</a:t>
            </a:r>
          </a:p>
          <a:p>
            <a:pPr lvl="1"/>
            <a:r>
              <a:rPr lang="en-US" dirty="0"/>
              <a:t>randomly choose from all available webpages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432" y="3581400"/>
            <a:ext cx="2205682" cy="315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6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 of Pages Indexed by Google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54562"/>
            <a:ext cx="8229600" cy="1371601"/>
          </a:xfrm>
        </p:spPr>
        <p:txBody>
          <a:bodyPr/>
          <a:lstStyle/>
          <a:p>
            <a:r>
              <a:rPr lang="en-US" dirty="0"/>
              <a:t>From when Google was a prototype at Stanford in 1997 to when it stopped publicizing the number of pages in its database on its home page </a:t>
            </a:r>
          </a:p>
          <a:p>
            <a:r>
              <a:rPr lang="en-US" dirty="0"/>
              <a:t>24 M in 1997 </a:t>
            </a:r>
            <a:r>
              <a:rPr lang="en-US" b="1" dirty="0"/>
              <a:t>→</a:t>
            </a:r>
            <a:r>
              <a:rPr lang="en-US" dirty="0"/>
              <a:t> 8 B in 2005 </a:t>
            </a:r>
            <a:r>
              <a:rPr lang="en-US" b="1" dirty="0"/>
              <a:t>→ </a:t>
            </a:r>
            <a:r>
              <a:rPr lang="en-US" dirty="0"/>
              <a:t>60 T in 2015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295400"/>
            <a:ext cx="6281057" cy="338210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BFEB241-12D6-9D43-8560-64CD6C2DC4F0}"/>
              </a:ext>
            </a:extLst>
          </p:cNvPr>
          <p:cNvCxnSpPr/>
          <p:nvPr/>
        </p:nvCxnSpPr>
        <p:spPr>
          <a:xfrm flipV="1">
            <a:off x="4876800" y="4677508"/>
            <a:ext cx="3657600" cy="14486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0331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If Google has indexed trillions of pages, how is it that when you enter a search query, you can usually find more than enough of what you need </a:t>
            </a:r>
            <a:r>
              <a:rPr lang="en-US" sz="2800" b="1" dirty="0">
                <a:solidFill>
                  <a:srgbClr val="0000FF"/>
                </a:solidFill>
              </a:rPr>
              <a:t>within the first few results</a:t>
            </a:r>
            <a:r>
              <a:rPr lang="en-US" sz="2800" dirty="0"/>
              <a:t>? </a:t>
            </a:r>
          </a:p>
          <a:p>
            <a:pPr lvl="1"/>
            <a:r>
              <a:rPr lang="en-US" sz="2600" dirty="0"/>
              <a:t>(result) pages aren’t displayed in order of when Google first indexed them </a:t>
            </a:r>
          </a:p>
          <a:p>
            <a:pPr lvl="1"/>
            <a:r>
              <a:rPr lang="en-US" sz="2600" dirty="0"/>
              <a:t>those displayed on the top are </a:t>
            </a:r>
            <a:r>
              <a:rPr lang="en-US" sz="2600" b="1" dirty="0"/>
              <a:t>important</a:t>
            </a:r>
            <a:r>
              <a:rPr lang="en-US" sz="2600" dirty="0"/>
              <a:t> ones that are </a:t>
            </a:r>
            <a:r>
              <a:rPr lang="en-US" sz="2600" b="1" dirty="0"/>
              <a:t>relevant</a:t>
            </a:r>
            <a:r>
              <a:rPr lang="en-US" sz="2600" dirty="0"/>
              <a:t> to query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62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Ranking by Relevance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/>
              <a:t>Early search engines store </a:t>
            </a:r>
            <a:r>
              <a:rPr lang="en-US" b="1" dirty="0"/>
              <a:t>title</a:t>
            </a:r>
            <a:r>
              <a:rPr lang="en-US" dirty="0"/>
              <a:t> and </a:t>
            </a:r>
            <a:r>
              <a:rPr lang="en-US" b="1" dirty="0"/>
              <a:t>section headings </a:t>
            </a:r>
            <a:r>
              <a:rPr lang="en-US" dirty="0"/>
              <a:t>of pages </a:t>
            </a:r>
            <a:r>
              <a:rPr lang="en-US" b="1" dirty="0"/>
              <a:t>→ enable </a:t>
            </a:r>
            <a:r>
              <a:rPr lang="en-US" dirty="0"/>
              <a:t>quick and inexpensive searches</a:t>
            </a:r>
          </a:p>
          <a:p>
            <a:r>
              <a:rPr lang="en-US" dirty="0"/>
              <a:t>Issues?</a:t>
            </a:r>
          </a:p>
          <a:p>
            <a:r>
              <a:rPr lang="en-US" dirty="0"/>
              <a:t>Loss of information and search precision </a:t>
            </a:r>
          </a:p>
          <a:p>
            <a:pPr lvl="1"/>
            <a:r>
              <a:rPr lang="en-US" dirty="0"/>
              <a:t>“search engine” may not match “ordering search results”</a:t>
            </a:r>
          </a:p>
          <a:p>
            <a:r>
              <a:rPr lang="en-US" b="1" dirty="0">
                <a:solidFill>
                  <a:srgbClr val="0000FF"/>
                </a:solidFill>
              </a:rPr>
              <a:t>Full text search (may address such issue)</a:t>
            </a:r>
          </a:p>
          <a:p>
            <a:pPr lvl="1"/>
            <a:r>
              <a:rPr lang="en-US" dirty="0"/>
              <a:t>every word of content on a webpage is stored in the database</a:t>
            </a:r>
          </a:p>
          <a:p>
            <a:pPr lvl="1"/>
            <a:r>
              <a:rPr lang="en-US" dirty="0"/>
              <a:t>allowing search queries to be matched against all content </a:t>
            </a:r>
          </a:p>
          <a:p>
            <a:r>
              <a:rPr lang="en-US" dirty="0"/>
              <a:t>Search engine WebCrawler (acquired by AOL in 1995) in 1994 does full text search</a:t>
            </a:r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6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F7F34-6DCF-6949-BB7E-9472DA33F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EDA19-1B2D-344A-9FED-F1A921BC8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/>
              <a:t>If  you were designing a search engine, how would you rank webpages?</a:t>
            </a:r>
          </a:p>
        </p:txBody>
      </p:sp>
    </p:spTree>
    <p:extLst>
      <p:ext uri="{BB962C8B-B14F-4D97-AF65-F5344CB8AC3E}">
        <p14:creationId xmlns:p14="http://schemas.microsoft.com/office/powerpoint/2010/main" val="3398324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Ranking by Relevance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 given search query entered, order the pages that </a:t>
            </a:r>
            <a:r>
              <a:rPr lang="en-US" b="1" dirty="0"/>
              <a:t>match</a:t>
            </a:r>
            <a:r>
              <a:rPr lang="en-US" dirty="0"/>
              <a:t> the query by </a:t>
            </a:r>
            <a:r>
              <a:rPr lang="en-US" b="1" dirty="0"/>
              <a:t>number of times </a:t>
            </a:r>
            <a:r>
              <a:rPr lang="en-US" dirty="0"/>
              <a:t>they contain the query </a:t>
            </a:r>
          </a:p>
          <a:p>
            <a:pPr lvl="1"/>
            <a:r>
              <a:rPr lang="en-US" b="1" dirty="0"/>
              <a:t>more </a:t>
            </a:r>
            <a:r>
              <a:rPr lang="en-US" b="1" dirty="0">
                <a:solidFill>
                  <a:srgbClr val="0000FF"/>
                </a:solidFill>
              </a:rPr>
              <a:t>occurrences</a:t>
            </a:r>
            <a:r>
              <a:rPr lang="en-US" b="1" dirty="0"/>
              <a:t> </a:t>
            </a:r>
            <a:r>
              <a:rPr lang="en-US" dirty="0"/>
              <a:t>indicate a </a:t>
            </a:r>
            <a:r>
              <a:rPr lang="en-US" b="1" dirty="0"/>
              <a:t>higher match </a:t>
            </a:r>
          </a:p>
          <a:p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3276600"/>
            <a:ext cx="3617664" cy="31441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9364" y="6420747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 of times word “Vanilla” appears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3352800"/>
            <a:ext cx="45357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Counting </a:t>
            </a:r>
            <a:r>
              <a:rPr lang="en-US" sz="2400" b="1" dirty="0">
                <a:solidFill>
                  <a:srgbClr val="0000FF"/>
                </a:solidFill>
              </a:rPr>
              <a:t>occurrences </a:t>
            </a:r>
          </a:p>
          <a:p>
            <a:r>
              <a:rPr lang="en-US" sz="2400" b="1" dirty="0"/>
              <a:t>→</a:t>
            </a:r>
            <a:r>
              <a:rPr lang="en-US" sz="2400" dirty="0"/>
              <a:t> measuring </a:t>
            </a:r>
            <a:r>
              <a:rPr lang="en-US" sz="2400" b="1" dirty="0"/>
              <a:t>relevance</a:t>
            </a:r>
            <a:r>
              <a:rPr lang="en-US" sz="2400" dirty="0"/>
              <a:t> of a page </a:t>
            </a:r>
            <a:r>
              <a:rPr lang="en-US" sz="2400" b="1" dirty="0"/>
              <a:t>to</a:t>
            </a:r>
            <a:r>
              <a:rPr lang="en-US" sz="2400" dirty="0"/>
              <a:t> query</a:t>
            </a:r>
          </a:p>
          <a:p>
            <a:r>
              <a:rPr lang="en-US" sz="2400" b="1" dirty="0"/>
              <a:t>→ </a:t>
            </a:r>
            <a:r>
              <a:rPr lang="en-US" sz="2400" dirty="0"/>
              <a:t>how strongly </a:t>
            </a:r>
            <a:r>
              <a:rPr lang="en-US" sz="2400" b="1" dirty="0"/>
              <a:t>associated</a:t>
            </a:r>
            <a:r>
              <a:rPr lang="en-US" sz="2400" dirty="0"/>
              <a:t> [search is </a:t>
            </a:r>
            <a:r>
              <a:rPr lang="en-US" sz="2400" b="1" dirty="0"/>
              <a:t>with</a:t>
            </a:r>
            <a:r>
              <a:rPr lang="en-US" sz="2400" dirty="0"/>
              <a:t> page] </a:t>
            </a:r>
          </a:p>
        </p:txBody>
      </p:sp>
    </p:spTree>
    <p:extLst>
      <p:ext uri="{BB962C8B-B14F-4D97-AF65-F5344CB8AC3E}">
        <p14:creationId xmlns:p14="http://schemas.microsoft.com/office/powerpoint/2010/main" val="1123095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Relevance Enough?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31" y="1600200"/>
            <a:ext cx="3860669" cy="502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1A19C0-CDF6-974A-BE69-3EBBA4AB5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43" y="1600201"/>
            <a:ext cx="4107557" cy="510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09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Platoon of Soldiers</a:t>
            </a:r>
          </a:p>
        </p:txBody>
      </p:sp>
      <p:pic>
        <p:nvPicPr>
          <p:cNvPr id="1028" name="Picture 4" descr="mage result for image of a plato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702911"/>
            <a:ext cx="3792811" cy="199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5184254" y="2040431"/>
            <a:ext cx="381000" cy="3810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781800" y="1887400"/>
            <a:ext cx="381000" cy="3810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365354" y="2966268"/>
            <a:ext cx="381000" cy="3810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803254" y="3047699"/>
            <a:ext cx="381000" cy="3810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467600" y="2497270"/>
            <a:ext cx="381000" cy="3810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374754" y="3916350"/>
            <a:ext cx="381000" cy="3810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848600" y="3313137"/>
            <a:ext cx="381000" cy="3810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79854" y="4263725"/>
            <a:ext cx="381000" cy="3810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327254" y="4913878"/>
            <a:ext cx="381000" cy="3810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727054" y="4644725"/>
            <a:ext cx="381000" cy="3810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560937" y="3957914"/>
            <a:ext cx="381000" cy="3810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16" idx="0"/>
            <a:endCxn id="18" idx="4"/>
          </p:cNvCxnSpPr>
          <p:nvPr/>
        </p:nvCxnSpPr>
        <p:spPr>
          <a:xfrm flipV="1">
            <a:off x="6517754" y="4338914"/>
            <a:ext cx="233683" cy="5749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5" idx="2"/>
            <a:endCxn id="18" idx="6"/>
          </p:cNvCxnSpPr>
          <p:nvPr/>
        </p:nvCxnSpPr>
        <p:spPr>
          <a:xfrm flipH="1" flipV="1">
            <a:off x="6941937" y="4148414"/>
            <a:ext cx="1137917" cy="3058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6862057" y="2864038"/>
            <a:ext cx="662742" cy="10938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0" idx="6"/>
            <a:endCxn id="18" idx="1"/>
          </p:cNvCxnSpPr>
          <p:nvPr/>
        </p:nvCxnSpPr>
        <p:spPr>
          <a:xfrm>
            <a:off x="5184254" y="3238199"/>
            <a:ext cx="1432479" cy="7755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6498704" y="3916350"/>
            <a:ext cx="495300" cy="4225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6F4F7D-9D54-9A45-BE32-C44F32E08095}"/>
              </a:ext>
            </a:extLst>
          </p:cNvPr>
          <p:cNvSpPr txBox="1"/>
          <p:nvPr/>
        </p:nvSpPr>
        <p:spPr>
          <a:xfrm>
            <a:off x="213376" y="3909883"/>
            <a:ext cx="42683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Who is most important in a platoon?</a:t>
            </a:r>
          </a:p>
          <a:p>
            <a:r>
              <a:rPr lang="en-US" sz="2800" dirty="0"/>
              <a:t>→ its leader</a:t>
            </a:r>
          </a:p>
          <a:p>
            <a:r>
              <a:rPr lang="en-US" sz="2800" dirty="0"/>
              <a:t>→ how do you denote the leader by annotating graph?</a:t>
            </a:r>
          </a:p>
        </p:txBody>
      </p:sp>
    </p:spTree>
    <p:extLst>
      <p:ext uri="{BB962C8B-B14F-4D97-AF65-F5344CB8AC3E}">
        <p14:creationId xmlns:p14="http://schemas.microsoft.com/office/powerpoint/2010/main" val="144901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25357</TotalTime>
  <Words>1419</Words>
  <Application>Microsoft Macintosh PowerPoint</Application>
  <PresentationFormat>On-screen Show (4:3)</PresentationFormat>
  <Paragraphs>164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ＭＳ Ｐゴシック</vt:lpstr>
      <vt:lpstr>Arial</vt:lpstr>
      <vt:lpstr>Calibri</vt:lpstr>
      <vt:lpstr>Comic Sans MS</vt:lpstr>
      <vt:lpstr>Default Design</vt:lpstr>
      <vt:lpstr>Chapter 5 Ordering Search Results</vt:lpstr>
      <vt:lpstr>Information on Internet</vt:lpstr>
      <vt:lpstr># of Pages Indexed by Google</vt:lpstr>
      <vt:lpstr>Big Question</vt:lpstr>
      <vt:lpstr>Ranking by Relevance</vt:lpstr>
      <vt:lpstr>Big Question</vt:lpstr>
      <vt:lpstr>Ranking by Relevance</vt:lpstr>
      <vt:lpstr>Is Relevance Enough?</vt:lpstr>
      <vt:lpstr>A Platoon of Soldiers</vt:lpstr>
      <vt:lpstr>Importance</vt:lpstr>
      <vt:lpstr>Graph and Webgraph</vt:lpstr>
      <vt:lpstr>Importance</vt:lpstr>
      <vt:lpstr>Random Surfer</vt:lpstr>
      <vt:lpstr>Random Surfer</vt:lpstr>
      <vt:lpstr>Quantifying Importance from Webgraphs</vt:lpstr>
      <vt:lpstr>Quantifying Importance</vt:lpstr>
      <vt:lpstr>Quantifying Importance</vt:lpstr>
      <vt:lpstr>Solving System of Equations</vt:lpstr>
      <vt:lpstr>Quantifying Importance</vt:lpstr>
      <vt:lpstr>Quantifying Importance</vt:lpstr>
      <vt:lpstr>Quantifying Importance</vt:lpstr>
      <vt:lpstr>The Math behind Google</vt:lpstr>
      <vt:lpstr>Ranking → Linear Algebra</vt:lpstr>
      <vt:lpstr>System of Linear Equations</vt:lpstr>
      <vt:lpstr>Dangling Nodes</vt:lpstr>
      <vt:lpstr>Multiple Connected Components </vt:lpstr>
    </vt:vector>
  </TitlesOfParts>
  <Company>UD CIS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Unix System Overview</dc:title>
  <dc:creator>CHien-Chung Shen</dc:creator>
  <cp:lastModifiedBy>Shen, Chien-Chung</cp:lastModifiedBy>
  <cp:revision>215</cp:revision>
  <cp:lastPrinted>2012-08-31T14:00:57Z</cp:lastPrinted>
  <dcterms:created xsi:type="dcterms:W3CDTF">2012-06-22T13:42:06Z</dcterms:created>
  <dcterms:modified xsi:type="dcterms:W3CDTF">2018-07-15T20:31:37Z</dcterms:modified>
</cp:coreProperties>
</file>